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2"/>
  </p:notesMasterIdLst>
  <p:handoutMasterIdLst>
    <p:handoutMasterId r:id="rId13"/>
  </p:handoutMasterIdLst>
  <p:sldIdLst>
    <p:sldId id="378" r:id="rId2"/>
    <p:sldId id="380" r:id="rId3"/>
    <p:sldId id="420" r:id="rId4"/>
    <p:sldId id="444" r:id="rId5"/>
    <p:sldId id="481" r:id="rId6"/>
    <p:sldId id="518" r:id="rId7"/>
    <p:sldId id="519" r:id="rId8"/>
    <p:sldId id="520" r:id="rId9"/>
    <p:sldId id="449" r:id="rId10"/>
    <p:sldId id="477" r:id="rId11"/>
  </p:sldIdLst>
  <p:sldSz cx="12192000" cy="6858000"/>
  <p:notesSz cx="6797675" cy="9926638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420"/>
            <p14:sldId id="444"/>
            <p14:sldId id="481"/>
            <p14:sldId id="518"/>
            <p14:sldId id="519"/>
            <p14:sldId id="520"/>
            <p14:sldId id="449"/>
            <p14:sldId id="4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8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1A52"/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57" autoAdjust="0"/>
    <p:restoredTop sz="95313" autoAdjust="0"/>
  </p:normalViewPr>
  <p:slideViewPr>
    <p:cSldViewPr snapToGrid="0" snapToObjects="1">
      <p:cViewPr varScale="1">
        <p:scale>
          <a:sx n="125" d="100"/>
          <a:sy n="125" d="100"/>
        </p:scale>
        <p:origin x="248" y="160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Motivation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Existing problems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is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184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486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097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4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451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099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195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dirty="0"/>
              <a:t>DC-DC Converter for PV Module</a:t>
            </a:r>
            <a:br>
              <a:rPr lang="en-US" dirty="0"/>
            </a:br>
            <a:r>
              <a:rPr lang="en-US" dirty="0"/>
              <a:t>Integration</a:t>
            </a:r>
            <a:endParaRPr lang="da-DK" dirty="0">
              <a:solidFill>
                <a:srgbClr val="FF0000"/>
              </a:solidFill>
            </a:endParaRPr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>
                <a:solidFill>
                  <a:schemeClr val="accent1"/>
                </a:solidFill>
              </a:rPr>
              <a:t>Group 760</a:t>
            </a:r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>
          <a:xfrm>
            <a:off x="11711330" y="481210"/>
            <a:ext cx="571468" cy="227164"/>
          </a:xfrm>
        </p:spPr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6" name="Pladsholder til slidenummer 1">
            <a:extLst>
              <a:ext uri="{FF2B5EF4-FFF2-40B4-BE49-F238E27FC236}">
                <a16:creationId xmlns:a16="http://schemas.microsoft.com/office/drawing/2014/main" id="{679DC773-F285-4E24-93C4-BC47B6D76ABD}"/>
              </a:ext>
            </a:extLst>
          </p:cNvPr>
          <p:cNvSpPr txBox="1">
            <a:spLocks/>
          </p:cNvSpPr>
          <p:nvPr/>
        </p:nvSpPr>
        <p:spPr>
          <a:xfrm>
            <a:off x="11706942" y="481210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7" name="Pladsholder til slidenummer 1">
            <a:extLst>
              <a:ext uri="{FF2B5EF4-FFF2-40B4-BE49-F238E27FC236}">
                <a16:creationId xmlns:a16="http://schemas.microsoft.com/office/drawing/2014/main" id="{DBE49DD9-2A51-4EFE-A27C-92EA77D72BBD}"/>
              </a:ext>
            </a:extLst>
          </p:cNvPr>
          <p:cNvSpPr txBox="1">
            <a:spLocks/>
          </p:cNvSpPr>
          <p:nvPr/>
        </p:nvSpPr>
        <p:spPr>
          <a:xfrm>
            <a:off x="11735750" y="643135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4B583AA2-51BC-7241-BEFB-8AF01843B4FC}"/>
              </a:ext>
            </a:extLst>
          </p:cNvPr>
          <p:cNvGrpSpPr/>
          <p:nvPr/>
        </p:nvGrpSpPr>
        <p:grpSpPr>
          <a:xfrm>
            <a:off x="3890904" y="91440"/>
            <a:ext cx="8205180" cy="6718610"/>
            <a:chOff x="3947763" y="175589"/>
            <a:chExt cx="7950035" cy="650969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7E33A8A-DA84-DC40-89ED-61812E3FEE37}"/>
                </a:ext>
              </a:extLst>
            </p:cNvPr>
            <p:cNvGrpSpPr/>
            <p:nvPr/>
          </p:nvGrpSpPr>
          <p:grpSpPr>
            <a:xfrm>
              <a:off x="3947763" y="605120"/>
              <a:ext cx="7950035" cy="6080160"/>
              <a:chOff x="727979" y="551575"/>
              <a:chExt cx="10075002" cy="7553693"/>
            </a:xfrm>
          </p:grpSpPr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9212883D-987D-6C45-85F0-EEC5F9BDF5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666" t="6122" r="8583" b="3215"/>
              <a:stretch/>
            </p:blipFill>
            <p:spPr>
              <a:xfrm>
                <a:off x="741834" y="551575"/>
                <a:ext cx="10061147" cy="5391081"/>
              </a:xfrm>
              <a:prstGeom prst="rect">
                <a:avLst/>
              </a:prstGeom>
            </p:spPr>
          </p:pic>
          <p:pic>
            <p:nvPicPr>
              <p:cNvPr id="53" name="Picture 52" descr="A close up of a map&#13;&#10;&#13;&#10;Description automatically generated">
                <a:extLst>
                  <a:ext uri="{FF2B5EF4-FFF2-40B4-BE49-F238E27FC236}">
                    <a16:creationId xmlns:a16="http://schemas.microsoft.com/office/drawing/2014/main" id="{30ED25B3-FD83-6D43-B662-E2F53E08C15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796" t="64196" r="8928" b="3932"/>
              <a:stretch/>
            </p:blipFill>
            <p:spPr>
              <a:xfrm>
                <a:off x="727979" y="5935999"/>
                <a:ext cx="10061141" cy="2169269"/>
              </a:xfrm>
              <a:prstGeom prst="rect">
                <a:avLst/>
              </a:prstGeom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CF2DBB6-B9D9-E14F-9158-636C7326AD37}"/>
                </a:ext>
              </a:extLst>
            </p:cNvPr>
            <p:cNvGrpSpPr/>
            <p:nvPr/>
          </p:nvGrpSpPr>
          <p:grpSpPr>
            <a:xfrm>
              <a:off x="4583700" y="922636"/>
              <a:ext cx="1597553" cy="1077163"/>
              <a:chOff x="1570014" y="1634426"/>
              <a:chExt cx="2024563" cy="1338214"/>
            </a:xfrm>
          </p:grpSpPr>
          <p:sp>
            <p:nvSpPr>
              <p:cNvPr id="50" name="Teardrop 49">
                <a:extLst>
                  <a:ext uri="{FF2B5EF4-FFF2-40B4-BE49-F238E27FC236}">
                    <a16:creationId xmlns:a16="http://schemas.microsoft.com/office/drawing/2014/main" id="{BCEB1653-EB60-B54C-B971-A1D83E0C8207}"/>
                  </a:ext>
                </a:extLst>
              </p:cNvPr>
              <p:cNvSpPr/>
              <p:nvPr/>
            </p:nvSpPr>
            <p:spPr>
              <a:xfrm rot="4909953">
                <a:off x="1571074" y="1633366"/>
                <a:ext cx="309102" cy="311221"/>
              </a:xfrm>
              <a:prstGeom prst="teardrop">
                <a:avLst>
                  <a:gd name="adj" fmla="val 145920"/>
                </a:avLst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51" name="Picture 50" descr="A close up of a map&#13;&#10;&#13;&#10;Description automatically generated">
                <a:extLst>
                  <a:ext uri="{FF2B5EF4-FFF2-40B4-BE49-F238E27FC236}">
                    <a16:creationId xmlns:a16="http://schemas.microsoft.com/office/drawing/2014/main" id="{532B451A-A5F3-214D-A111-71D9C448818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5290" t="9051" r="24103" b="59124"/>
              <a:stretch/>
            </p:blipFill>
            <p:spPr>
              <a:xfrm>
                <a:off x="2062556" y="2028235"/>
                <a:ext cx="1532021" cy="944405"/>
              </a:xfrm>
              <a:prstGeom prst="rect">
                <a:avLst/>
              </a:prstGeom>
              <a:ln w="9525">
                <a:solidFill>
                  <a:schemeClr val="tx1"/>
                </a:solidFill>
              </a:ln>
            </p:spPr>
          </p:pic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61C64C8-6AE1-344D-821F-27432F975955}"/>
                </a:ext>
              </a:extLst>
            </p:cNvPr>
            <p:cNvGrpSpPr/>
            <p:nvPr/>
          </p:nvGrpSpPr>
          <p:grpSpPr>
            <a:xfrm>
              <a:off x="7618413" y="3485379"/>
              <a:ext cx="1533347" cy="953793"/>
              <a:chOff x="5431400" y="4480841"/>
              <a:chExt cx="1943195" cy="1184946"/>
            </a:xfrm>
          </p:grpSpPr>
          <p:sp>
            <p:nvSpPr>
              <p:cNvPr id="48" name="Teardrop 47">
                <a:extLst>
                  <a:ext uri="{FF2B5EF4-FFF2-40B4-BE49-F238E27FC236}">
                    <a16:creationId xmlns:a16="http://schemas.microsoft.com/office/drawing/2014/main" id="{862C34CD-5252-D448-8FFA-147C57D71AA8}"/>
                  </a:ext>
                </a:extLst>
              </p:cNvPr>
              <p:cNvSpPr/>
              <p:nvPr/>
            </p:nvSpPr>
            <p:spPr>
              <a:xfrm rot="11700000">
                <a:off x="7065493" y="4480841"/>
                <a:ext cx="309102" cy="311221"/>
              </a:xfrm>
              <a:prstGeom prst="teardrop">
                <a:avLst>
                  <a:gd name="adj" fmla="val 145920"/>
                </a:avLst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49" name="Picture 48" descr="A close up of a map&#13;&#10;&#13;&#10;Description automatically generated">
                <a:extLst>
                  <a:ext uri="{FF2B5EF4-FFF2-40B4-BE49-F238E27FC236}">
                    <a16:creationId xmlns:a16="http://schemas.microsoft.com/office/drawing/2014/main" id="{9D3186EA-4CA8-4E40-88B6-54FBD3C0CF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14921" t="62339" r="22645" b="11579"/>
              <a:stretch/>
            </p:blipFill>
            <p:spPr>
              <a:xfrm>
                <a:off x="5431400" y="4826760"/>
                <a:ext cx="1459832" cy="83902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8DFE6C2-5345-9C41-B0A7-964F6A37A835}"/>
                </a:ext>
              </a:extLst>
            </p:cNvPr>
            <p:cNvGrpSpPr/>
            <p:nvPr/>
          </p:nvGrpSpPr>
          <p:grpSpPr>
            <a:xfrm>
              <a:off x="8586782" y="175589"/>
              <a:ext cx="1801130" cy="1183186"/>
              <a:chOff x="5177709" y="670399"/>
              <a:chExt cx="2282557" cy="1469930"/>
            </a:xfrm>
          </p:grpSpPr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1DA3C2A6-9471-4B48-80C0-D6C4DE0716FC}"/>
                  </a:ext>
                </a:extLst>
              </p:cNvPr>
              <p:cNvSpPr txBox="1"/>
              <p:nvPr/>
            </p:nvSpPr>
            <p:spPr>
              <a:xfrm>
                <a:off x="5177709" y="670399"/>
                <a:ext cx="2282557" cy="81717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Motor stops following torque reference during speed control</a:t>
                </a:r>
              </a:p>
            </p:txBody>
          </p: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0914CFA9-F178-6B4C-A20A-E3C3E75D4F5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34558" y="1375294"/>
                <a:ext cx="538495" cy="76503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2E0951F-25F3-8C46-9E78-C2212D44DDF2}"/>
                </a:ext>
              </a:extLst>
            </p:cNvPr>
            <p:cNvGrpSpPr/>
            <p:nvPr/>
          </p:nvGrpSpPr>
          <p:grpSpPr>
            <a:xfrm>
              <a:off x="9717597" y="931007"/>
              <a:ext cx="1156703" cy="870390"/>
              <a:chOff x="8037074" y="1558690"/>
              <a:chExt cx="1465879" cy="1081331"/>
            </a:xfrm>
          </p:grpSpPr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7AA3FCD7-B18B-B943-9590-4DAA286CD019}"/>
                  </a:ext>
                </a:extLst>
              </p:cNvPr>
              <p:cNvCxnSpPr/>
              <p:nvPr/>
            </p:nvCxnSpPr>
            <p:spPr>
              <a:xfrm>
                <a:off x="8037077" y="2218101"/>
                <a:ext cx="1465876" cy="0"/>
              </a:xfrm>
              <a:prstGeom prst="straightConnector1">
                <a:avLst/>
              </a:prstGeom>
              <a:ln>
                <a:solidFill>
                  <a:srgbClr val="201A52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6333AC3A-CF39-A84B-A279-4388E7D0AB6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37074" y="2000782"/>
                <a:ext cx="0" cy="498181"/>
              </a:xfrm>
              <a:prstGeom prst="line">
                <a:avLst/>
              </a:prstGeom>
              <a:ln w="12700">
                <a:solidFill>
                  <a:srgbClr val="201A5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48D66B8D-2F54-0743-A34F-37C5CE1ABA7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502953" y="2028237"/>
                <a:ext cx="0" cy="611784"/>
              </a:xfrm>
              <a:prstGeom prst="line">
                <a:avLst/>
              </a:prstGeom>
              <a:ln w="12700">
                <a:solidFill>
                  <a:srgbClr val="201A5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47E8D87C-3A23-934B-AABF-7D6E85B170A6}"/>
                  </a:ext>
                </a:extLst>
              </p:cNvPr>
              <p:cNvSpPr txBox="1"/>
              <p:nvPr/>
            </p:nvSpPr>
            <p:spPr>
              <a:xfrm>
                <a:off x="8115303" y="1558690"/>
                <a:ext cx="1303501" cy="58369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Downhill slope of 10</a:t>
                </a:r>
                <a:r>
                  <a:rPr lang="en-US" altLang="ja-JP" sz="1200" dirty="0"/>
                  <a:t>°</a:t>
                </a:r>
                <a:endParaRPr lang="en-US" sz="1200" dirty="0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FD9A848-4389-F847-836F-7BF36C3B557F}"/>
                </a:ext>
              </a:extLst>
            </p:cNvPr>
            <p:cNvSpPr txBox="1"/>
            <p:nvPr/>
          </p:nvSpPr>
          <p:spPr>
            <a:xfrm>
              <a:off x="7594788" y="2724985"/>
              <a:ext cx="848051" cy="18580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US" sz="900" b="1" dirty="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97E1024-D1D0-5D48-8E00-E05AA0BAB920}"/>
                </a:ext>
              </a:extLst>
            </p:cNvPr>
            <p:cNvGrpSpPr/>
            <p:nvPr/>
          </p:nvGrpSpPr>
          <p:grpSpPr>
            <a:xfrm>
              <a:off x="7826687" y="2116334"/>
              <a:ext cx="2334819" cy="1110493"/>
              <a:chOff x="5703655" y="2550695"/>
              <a:chExt cx="2958895" cy="1379622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441C3EFA-88EC-6347-8DB5-31AF005CF36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210878" y="2550695"/>
                <a:ext cx="0" cy="1379622"/>
              </a:xfrm>
              <a:prstGeom prst="line">
                <a:avLst/>
              </a:prstGeom>
              <a:ln w="19050"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Right Arrow 35">
                <a:extLst>
                  <a:ext uri="{FF2B5EF4-FFF2-40B4-BE49-F238E27FC236}">
                    <a16:creationId xmlns:a16="http://schemas.microsoft.com/office/drawing/2014/main" id="{983F906C-8762-074F-93AF-362BBAF167C4}"/>
                  </a:ext>
                </a:extLst>
              </p:cNvPr>
              <p:cNvSpPr/>
              <p:nvPr/>
            </p:nvSpPr>
            <p:spPr>
              <a:xfrm>
                <a:off x="7267072" y="3428999"/>
                <a:ext cx="280736" cy="139058"/>
              </a:xfrm>
              <a:prstGeom prst="rightArrow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ight Arrow 36">
                <a:extLst>
                  <a:ext uri="{FF2B5EF4-FFF2-40B4-BE49-F238E27FC236}">
                    <a16:creationId xmlns:a16="http://schemas.microsoft.com/office/drawing/2014/main" id="{FA2CBA11-C978-2F40-ADB9-332688DDCD0C}"/>
                  </a:ext>
                </a:extLst>
              </p:cNvPr>
              <p:cNvSpPr/>
              <p:nvPr/>
            </p:nvSpPr>
            <p:spPr>
              <a:xfrm flipH="1" flipV="1">
                <a:off x="6880949" y="3003883"/>
                <a:ext cx="280736" cy="139058"/>
              </a:xfrm>
              <a:prstGeom prst="rightArrow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219FBB6-E6AB-564D-BDBF-7A0AB4A475A2}"/>
                  </a:ext>
                </a:extLst>
              </p:cNvPr>
              <p:cNvSpPr txBox="1"/>
              <p:nvPr/>
            </p:nvSpPr>
            <p:spPr>
              <a:xfrm>
                <a:off x="7303678" y="2843619"/>
                <a:ext cx="1358872" cy="500143"/>
              </a:xfrm>
              <a:prstGeom prst="rect">
                <a:avLst/>
              </a:prstGeom>
              <a:solidFill>
                <a:srgbClr val="C4878E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b="1" dirty="0"/>
                  <a:t>Speed Control Region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F368CFB-3546-CA44-B8B5-C09EDAB8105E}"/>
                  </a:ext>
                </a:extLst>
              </p:cNvPr>
              <p:cNvSpPr txBox="1"/>
              <p:nvPr/>
            </p:nvSpPr>
            <p:spPr>
              <a:xfrm>
                <a:off x="5703655" y="3221516"/>
                <a:ext cx="1405553" cy="500143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b="1" dirty="0"/>
                  <a:t>Torque Control Region</a:t>
                </a:r>
              </a:p>
            </p:txBody>
          </p:sp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DBFA09-3079-674D-A863-30E0C43119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81713" y="5227302"/>
              <a:ext cx="0" cy="838388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43BF423-69B4-A74A-90E5-2217E19C25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66867" y="5227304"/>
              <a:ext cx="0" cy="838388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6E70BFF-D928-874B-9DAF-CCF285523A24}"/>
                </a:ext>
              </a:extLst>
            </p:cNvPr>
            <p:cNvCxnSpPr>
              <a:cxnSpLocks/>
            </p:cNvCxnSpPr>
            <p:nvPr/>
          </p:nvCxnSpPr>
          <p:spPr>
            <a:xfrm>
              <a:off x="8181713" y="5499906"/>
              <a:ext cx="573963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4F1453-BFD9-A54A-B8EB-F2ECCE7EA99B}"/>
                </a:ext>
              </a:extLst>
            </p:cNvPr>
            <p:cNvSpPr txBox="1"/>
            <p:nvPr/>
          </p:nvSpPr>
          <p:spPr>
            <a:xfrm>
              <a:off x="8801097" y="5924803"/>
              <a:ext cx="1121794" cy="4698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Negative DC link Current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8F8CB8D-A612-124B-AE64-63AEDB7ED49C}"/>
                </a:ext>
              </a:extLst>
            </p:cNvPr>
            <p:cNvCxnSpPr>
              <a:cxnSpLocks/>
            </p:cNvCxnSpPr>
            <p:nvPr/>
          </p:nvCxnSpPr>
          <p:spPr>
            <a:xfrm>
              <a:off x="9719513" y="5593815"/>
              <a:ext cx="1146769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FAFE8EF-3AC9-3248-A928-BB6A3307B6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07634" y="5227305"/>
              <a:ext cx="0" cy="790830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F79FE28-2A19-D14B-9E6D-7DB82AC69B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66282" y="5112942"/>
              <a:ext cx="0" cy="882700"/>
            </a:xfrm>
            <a:prstGeom prst="line">
              <a:avLst/>
            </a:prstGeom>
            <a:ln w="1270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8942706" cy="1621619"/>
          </a:xfrm>
        </p:spPr>
        <p:txBody>
          <a:bodyPr rtlCol="0"/>
          <a:lstStyle/>
          <a:p>
            <a:pPr rtl="0"/>
            <a:r>
              <a:rPr lang="en-GB" dirty="0"/>
              <a:t>Regenerative</a:t>
            </a:r>
            <a:br>
              <a:rPr lang="en-GB" dirty="0"/>
            </a:br>
            <a:r>
              <a:rPr lang="en-GB" dirty="0"/>
              <a:t>braking </a:t>
            </a:r>
            <a:br>
              <a:rPr lang="en-GB" dirty="0"/>
            </a:br>
            <a:r>
              <a:rPr lang="en-GB" dirty="0"/>
              <a:t>simulation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54" name="Textfeld 5">
            <a:extLst>
              <a:ext uri="{FF2B5EF4-FFF2-40B4-BE49-F238E27FC236}">
                <a16:creationId xmlns:a16="http://schemas.microsoft.com/office/drawing/2014/main" id="{F032D985-AF50-D24F-A5C8-957C6AB19ACC}"/>
              </a:ext>
            </a:extLst>
          </p:cNvPr>
          <p:cNvSpPr txBox="1"/>
          <p:nvPr/>
        </p:nvSpPr>
        <p:spPr>
          <a:xfrm>
            <a:off x="95916" y="3288301"/>
            <a:ext cx="4030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300" dirty="0"/>
              <a:t>Both in torque control</a:t>
            </a:r>
            <a:br>
              <a:rPr lang="en-US" sz="2000" spc="300" dirty="0"/>
            </a:br>
            <a:r>
              <a:rPr lang="en-US" sz="2000" spc="300" dirty="0"/>
              <a:t>&amp; speed control</a:t>
            </a:r>
          </a:p>
        </p:txBody>
      </p:sp>
    </p:spTree>
    <p:extLst>
      <p:ext uri="{BB962C8B-B14F-4D97-AF65-F5344CB8AC3E}">
        <p14:creationId xmlns:p14="http://schemas.microsoft.com/office/powerpoint/2010/main" val="340807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>
          <a:xfrm>
            <a:off x="814647" y="1629295"/>
            <a:ext cx="4227254" cy="500426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INTRODUCTION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CONVERTER DESIGN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MPPT ALGORITHM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TESTS RESULTS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DISCUSSION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CONCLUSION</a:t>
            </a:r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adsholder til billede 12">
            <a:extLst>
              <a:ext uri="{FF2B5EF4-FFF2-40B4-BE49-F238E27FC236}">
                <a16:creationId xmlns:a16="http://schemas.microsoft.com/office/drawing/2014/main" id="{74FE6D9D-83F1-4A05-9874-7A2B132E165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0" t="13976" r="17991" b="36104"/>
          <a:stretch/>
        </p:blipFill>
        <p:spPr>
          <a:xfrm>
            <a:off x="0" y="-1"/>
            <a:ext cx="12192000" cy="6858001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Hardware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Interface Board</a:t>
            </a:r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17" name="Textfeld 10">
            <a:extLst>
              <a:ext uri="{FF2B5EF4-FFF2-40B4-BE49-F238E27FC236}">
                <a16:creationId xmlns:a16="http://schemas.microsoft.com/office/drawing/2014/main" id="{20974715-654B-D645-AFB3-F01E84A3A1C5}"/>
              </a:ext>
            </a:extLst>
          </p:cNvPr>
          <p:cNvSpPr txBox="1"/>
          <p:nvPr/>
        </p:nvSpPr>
        <p:spPr>
          <a:xfrm flipH="1">
            <a:off x="7276267" y="1591812"/>
            <a:ext cx="444837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err="1"/>
              <a:t>Sections</a:t>
            </a:r>
            <a:r>
              <a:rPr lang="de-DE" sz="2000" b="1" spc="300" dirty="0"/>
              <a:t> </a:t>
            </a:r>
            <a:r>
              <a:rPr lang="de-DE" sz="2000" b="1" spc="300" dirty="0" err="1"/>
              <a:t>of</a:t>
            </a:r>
            <a:r>
              <a:rPr lang="de-DE" sz="2000" b="1" spc="300" dirty="0"/>
              <a:t> </a:t>
            </a:r>
            <a:r>
              <a:rPr lang="de-DE" sz="2000" b="1" spc="300" dirty="0" err="1"/>
              <a:t>board</a:t>
            </a:r>
            <a:endParaRPr lang="de-DE" sz="2000" b="1" spc="300" dirty="0"/>
          </a:p>
          <a:p>
            <a:endParaRPr lang="de-DE" sz="2000" b="1" spc="300" dirty="0"/>
          </a:p>
          <a:p>
            <a:pPr marL="342900" indent="-342900">
              <a:buFont typeface="Wingdings" pitchFamily="2" charset="2"/>
              <a:buChar char="Ø"/>
            </a:pPr>
            <a:r>
              <a:rPr lang="de-DE" sz="2000" spc="300" dirty="0"/>
              <a:t>Power </a:t>
            </a:r>
            <a:r>
              <a:rPr lang="de-DE" sz="2000" spc="300" dirty="0" err="1"/>
              <a:t>supply</a:t>
            </a:r>
            <a:endParaRPr lang="de-DE" sz="2000" spc="300" dirty="0"/>
          </a:p>
          <a:p>
            <a:pPr marL="342900" indent="-342900">
              <a:buFont typeface="Wingdings" pitchFamily="2" charset="2"/>
              <a:buChar char="Ø"/>
            </a:pPr>
            <a:endParaRPr lang="de-DE" sz="2000" spc="300" dirty="0"/>
          </a:p>
          <a:p>
            <a:pPr marL="342900" indent="-342900">
              <a:buFont typeface="Wingdings" pitchFamily="2" charset="2"/>
              <a:buChar char="Ø"/>
            </a:pPr>
            <a:r>
              <a:rPr lang="de-DE" sz="2000" spc="300" dirty="0"/>
              <a:t>DSP </a:t>
            </a:r>
            <a:r>
              <a:rPr lang="de-DE" sz="2000" spc="300" dirty="0" err="1"/>
              <a:t>development</a:t>
            </a:r>
            <a:r>
              <a:rPr lang="de-DE" sz="2000" spc="300" dirty="0"/>
              <a:t> </a:t>
            </a:r>
            <a:r>
              <a:rPr lang="de-DE" sz="2000" spc="300" dirty="0" err="1"/>
              <a:t>kit</a:t>
            </a:r>
            <a:endParaRPr lang="de-DE" sz="2000" spc="300" dirty="0"/>
          </a:p>
          <a:p>
            <a:pPr marL="342900" indent="-342900">
              <a:buFont typeface="Wingdings" pitchFamily="2" charset="2"/>
              <a:buChar char="Ø"/>
            </a:pPr>
            <a:endParaRPr lang="de-DE" sz="2000" spc="300" dirty="0"/>
          </a:p>
          <a:p>
            <a:pPr marL="342900" indent="-342900">
              <a:buFont typeface="Wingdings" pitchFamily="2" charset="2"/>
              <a:buChar char="Ø"/>
            </a:pPr>
            <a:r>
              <a:rPr lang="de-DE" sz="2000" spc="300" dirty="0"/>
              <a:t>Reference </a:t>
            </a:r>
            <a:r>
              <a:rPr lang="de-DE" sz="2000" spc="300" dirty="0" err="1"/>
              <a:t>selection</a:t>
            </a: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19" name="Picture 18" descr="A circuit board on a table&#13;&#10;&#13;&#10;Description automatically generated">
            <a:extLst>
              <a:ext uri="{FF2B5EF4-FFF2-40B4-BE49-F238E27FC236}">
                <a16:creationId xmlns:a16="http://schemas.microsoft.com/office/drawing/2014/main" id="{2B8D47A4-E225-D049-BEB7-58CD906DA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060" y="1591812"/>
            <a:ext cx="5519682" cy="4139762"/>
          </a:xfrm>
          <a:prstGeom prst="rect">
            <a:avLst/>
          </a:prstGeom>
        </p:spPr>
      </p:pic>
      <p:sp>
        <p:nvSpPr>
          <p:cNvPr id="9" name="Pladsholder til slidenummer 1">
            <a:extLst>
              <a:ext uri="{FF2B5EF4-FFF2-40B4-BE49-F238E27FC236}">
                <a16:creationId xmlns:a16="http://schemas.microsoft.com/office/drawing/2014/main" id="{881BAC74-CF6F-BC47-87F4-BC41C7692D3B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811214" cy="222933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Faheem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95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3" y="379787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Inverter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0" name="Pladsholder til slidenummer 1">
            <a:extLst>
              <a:ext uri="{FF2B5EF4-FFF2-40B4-BE49-F238E27FC236}">
                <a16:creationId xmlns:a16="http://schemas.microsoft.com/office/drawing/2014/main" id="{48CF1FBB-FB7A-48CA-A7A8-D9D2B515141F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9E11992D-C297-4BC4-88B0-F4401B08617E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5" name="Picture 4" descr="A picture containing indoor, LEGO, toy, floor&#13;&#10;&#13;&#10;Description automatically generated">
            <a:extLst>
              <a:ext uri="{FF2B5EF4-FFF2-40B4-BE49-F238E27FC236}">
                <a16:creationId xmlns:a16="http://schemas.microsoft.com/office/drawing/2014/main" id="{7257E38C-6AA4-2448-B8C0-3E32B05B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3" y="1629082"/>
            <a:ext cx="5485462" cy="3599835"/>
          </a:xfrm>
          <a:prstGeom prst="rect">
            <a:avLst/>
          </a:prstGeom>
        </p:spPr>
      </p:pic>
      <p:sp>
        <p:nvSpPr>
          <p:cNvPr id="16" name="Textfeld 10">
            <a:extLst>
              <a:ext uri="{FF2B5EF4-FFF2-40B4-BE49-F238E27FC236}">
                <a16:creationId xmlns:a16="http://schemas.microsoft.com/office/drawing/2014/main" id="{603D0F06-C0DF-0342-8FE9-27DB09A74D8C}"/>
              </a:ext>
            </a:extLst>
          </p:cNvPr>
          <p:cNvSpPr txBox="1"/>
          <p:nvPr/>
        </p:nvSpPr>
        <p:spPr>
          <a:xfrm flipH="1">
            <a:off x="6297768" y="1495868"/>
            <a:ext cx="561358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/>
              <a:t>Inverter </a:t>
            </a:r>
            <a:r>
              <a:rPr lang="de-DE" sz="2000" b="1" spc="300" dirty="0" err="1"/>
              <a:t>Electrical</a:t>
            </a:r>
            <a:r>
              <a:rPr lang="de-DE" sz="2000" b="1" spc="300" dirty="0"/>
              <a:t> </a:t>
            </a:r>
            <a:r>
              <a:rPr lang="de-DE" sz="2000" b="1" spc="300" dirty="0" err="1"/>
              <a:t>Characteristics</a:t>
            </a:r>
            <a:endParaRPr lang="de-DE" sz="2000" b="1" spc="300" dirty="0"/>
          </a:p>
          <a:p>
            <a:endParaRPr lang="de-DE" sz="2000" b="1" spc="300" dirty="0"/>
          </a:p>
          <a:p>
            <a:pPr marL="342900" indent="-342900">
              <a:buFont typeface="Wingdings" pitchFamily="2" charset="2"/>
              <a:buChar char="Ø"/>
            </a:pPr>
            <a:r>
              <a:rPr lang="de-DE" sz="2000" spc="300" dirty="0"/>
              <a:t>Power </a:t>
            </a:r>
            <a:r>
              <a:rPr lang="de-DE" sz="2000" spc="300" dirty="0" err="1"/>
              <a:t>capability</a:t>
            </a:r>
            <a:r>
              <a:rPr lang="de-DE" sz="2000" spc="300" dirty="0"/>
              <a:t> : 7.3kW </a:t>
            </a:r>
          </a:p>
          <a:p>
            <a:pPr marL="342900" indent="-342900">
              <a:buFont typeface="Wingdings" pitchFamily="2" charset="2"/>
              <a:buChar char="Ø"/>
            </a:pPr>
            <a:endParaRPr lang="de-DE" sz="2000" spc="300" dirty="0"/>
          </a:p>
          <a:p>
            <a:pPr marL="342900" indent="-342900">
              <a:buFont typeface="Wingdings" pitchFamily="2" charset="2"/>
              <a:buChar char="Ø"/>
            </a:pPr>
            <a:r>
              <a:rPr lang="de-DE" sz="2000" spc="300" dirty="0"/>
              <a:t>DC link </a:t>
            </a:r>
            <a:r>
              <a:rPr lang="de-DE" sz="2000" spc="300" dirty="0" err="1"/>
              <a:t>voltage</a:t>
            </a:r>
            <a:r>
              <a:rPr lang="de-DE" sz="2000" spc="300" dirty="0"/>
              <a:t> : 36V</a:t>
            </a:r>
          </a:p>
          <a:p>
            <a:pPr marL="342900" indent="-342900">
              <a:buFont typeface="Wingdings" pitchFamily="2" charset="2"/>
              <a:buChar char="Ø"/>
            </a:pPr>
            <a:endParaRPr lang="de-DE" sz="2000" spc="300" dirty="0"/>
          </a:p>
          <a:p>
            <a:pPr marL="342900" indent="-342900">
              <a:buFont typeface="Wingdings" pitchFamily="2" charset="2"/>
              <a:buChar char="Ø"/>
            </a:pPr>
            <a:r>
              <a:rPr lang="de-DE" sz="2000" spc="300" dirty="0" err="1"/>
              <a:t>Switching</a:t>
            </a:r>
            <a:r>
              <a:rPr lang="de-DE" sz="2000" spc="300" dirty="0"/>
              <a:t> </a:t>
            </a:r>
            <a:r>
              <a:rPr lang="de-DE" sz="2000" spc="300" dirty="0" err="1"/>
              <a:t>frequency</a:t>
            </a:r>
            <a:r>
              <a:rPr lang="de-DE" sz="2000" spc="300" dirty="0"/>
              <a:t> : 20kHz</a:t>
            </a:r>
          </a:p>
          <a:p>
            <a:endParaRPr lang="de-DE" sz="2000" spc="300" dirty="0"/>
          </a:p>
          <a:p>
            <a:r>
              <a:rPr lang="de-DE" sz="2000" b="1" spc="300" dirty="0"/>
              <a:t>MOSFET </a:t>
            </a:r>
            <a:r>
              <a:rPr lang="de-DE" sz="2000" b="1" spc="300" dirty="0" err="1"/>
              <a:t>Used</a:t>
            </a:r>
            <a:endParaRPr lang="de-DE" sz="2000" b="1" spc="300" dirty="0"/>
          </a:p>
          <a:p>
            <a:endParaRPr lang="de-DE" sz="2000" spc="300" dirty="0"/>
          </a:p>
          <a:p>
            <a:pPr marL="342900" indent="-342900">
              <a:buFont typeface="Wingdings" pitchFamily="2" charset="2"/>
              <a:buChar char="Ø"/>
            </a:pPr>
            <a:r>
              <a:rPr lang="de-DE" sz="2000" spc="300" dirty="0"/>
              <a:t>Infineon </a:t>
            </a:r>
            <a:r>
              <a:rPr lang="de-DE" sz="2000" spc="300" dirty="0" err="1"/>
              <a:t>OptiMOS</a:t>
            </a:r>
            <a:r>
              <a:rPr lang="de-DE" sz="2000" spc="300" baseline="30000" dirty="0" err="1"/>
              <a:t>TM</a:t>
            </a:r>
            <a:r>
              <a:rPr lang="de-DE" sz="2000" spc="300" baseline="30000" dirty="0"/>
              <a:t>  </a:t>
            </a:r>
            <a:r>
              <a:rPr lang="de-DE" sz="2000" spc="300" dirty="0"/>
              <a:t>: 80V 300A</a:t>
            </a:r>
          </a:p>
          <a:p>
            <a:pPr marL="342900" indent="-342900">
              <a:buFont typeface="Wingdings" pitchFamily="2" charset="2"/>
              <a:buChar char="Ø"/>
            </a:pPr>
            <a:endParaRPr lang="de-DE" sz="2000" spc="300" dirty="0"/>
          </a:p>
          <a:p>
            <a:pPr marL="342900" indent="-342900">
              <a:buFont typeface="Wingdings" pitchFamily="2" charset="2"/>
              <a:buChar char="Ø"/>
            </a:pPr>
            <a:r>
              <a:rPr lang="de-DE" sz="2000" spc="300" dirty="0"/>
              <a:t>Package type : PG-HSOF-8-1</a:t>
            </a:r>
            <a:endParaRPr lang="de-DE" sz="2000" b="1" spc="300" dirty="0"/>
          </a:p>
          <a:p>
            <a:pPr marL="342900" indent="-342900">
              <a:buFont typeface="Wingdings" pitchFamily="2" charset="2"/>
              <a:buChar char="Ø"/>
            </a:pPr>
            <a:endParaRPr lang="de-DE" sz="2000" b="1" spc="300" dirty="0"/>
          </a:p>
          <a:p>
            <a:pPr marL="342900" indent="-342900">
              <a:buFont typeface="Wingdings" pitchFamily="2" charset="2"/>
              <a:buChar char="Ø"/>
            </a:pPr>
            <a:r>
              <a:rPr lang="de-DE" sz="2000" spc="300" dirty="0"/>
              <a:t>Max. </a:t>
            </a:r>
            <a:r>
              <a:rPr lang="de-DE" sz="2000" spc="300" dirty="0" err="1"/>
              <a:t>allowed</a:t>
            </a:r>
            <a:r>
              <a:rPr lang="de-DE" sz="2000" spc="300" dirty="0"/>
              <a:t> </a:t>
            </a:r>
            <a:r>
              <a:rPr lang="de-DE" sz="2000" spc="300" dirty="0" err="1"/>
              <a:t>T</a:t>
            </a:r>
            <a:r>
              <a:rPr lang="de-DE" sz="2000" spc="300" baseline="-25000" dirty="0" err="1"/>
              <a:t>j</a:t>
            </a:r>
            <a:r>
              <a:rPr lang="de-DE" sz="2000" spc="300" dirty="0"/>
              <a:t> : 175℃</a:t>
            </a:r>
            <a:endParaRPr lang="de-DE" sz="2000" spc="300" baseline="-25000" dirty="0"/>
          </a:p>
        </p:txBody>
      </p:sp>
      <p:sp>
        <p:nvSpPr>
          <p:cNvPr id="9" name="Pladsholder til slidenummer 1">
            <a:extLst>
              <a:ext uri="{FF2B5EF4-FFF2-40B4-BE49-F238E27FC236}">
                <a16:creationId xmlns:a16="http://schemas.microsoft.com/office/drawing/2014/main" id="{5B776416-2C9F-ED4C-9F47-BE7F39F4620B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811214" cy="222933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Faheem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036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3" y="379787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Inverter</a:t>
            </a:r>
            <a:r>
              <a:rPr lang="ja-JP" altLang="en-US"/>
              <a:t> </a:t>
            </a:r>
            <a:r>
              <a:rPr lang="en-US" altLang="ja-JP" dirty="0"/>
              <a:t>thermal test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0" name="Pladsholder til slidenummer 1">
            <a:extLst>
              <a:ext uri="{FF2B5EF4-FFF2-40B4-BE49-F238E27FC236}">
                <a16:creationId xmlns:a16="http://schemas.microsoft.com/office/drawing/2014/main" id="{48CF1FBB-FB7A-48CA-A7A8-D9D2B515141F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9E11992D-C297-4BC4-88B0-F4401B08617E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9BE00AE-E805-F94C-848B-6220B881C44D}"/>
              </a:ext>
            </a:extLst>
          </p:cNvPr>
          <p:cNvSpPr/>
          <p:nvPr/>
        </p:nvSpPr>
        <p:spPr>
          <a:xfrm>
            <a:off x="3553967" y="1540898"/>
            <a:ext cx="5084066" cy="1178189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spc="300" dirty="0">
                <a:solidFill>
                  <a:schemeClr val="tx1"/>
                </a:solidFill>
              </a:rPr>
              <a:t>Inverter </a:t>
            </a:r>
            <a:r>
              <a:rPr lang="de-DE" sz="2000" b="1" spc="300" dirty="0" err="1">
                <a:solidFill>
                  <a:schemeClr val="tx1"/>
                </a:solidFill>
              </a:rPr>
              <a:t>case</a:t>
            </a:r>
            <a:r>
              <a:rPr lang="de-DE" sz="2000" b="1" spc="300" dirty="0">
                <a:solidFill>
                  <a:schemeClr val="tx1"/>
                </a:solidFill>
              </a:rPr>
              <a:t> </a:t>
            </a:r>
            <a:r>
              <a:rPr lang="de-DE" sz="2000" b="1" spc="300" dirty="0" err="1">
                <a:solidFill>
                  <a:schemeClr val="tx1"/>
                </a:solidFill>
              </a:rPr>
              <a:t>temperature</a:t>
            </a:r>
            <a:r>
              <a:rPr lang="de-DE" sz="2000" b="1" spc="300" dirty="0">
                <a:solidFill>
                  <a:schemeClr val="tx1"/>
                </a:solidFill>
              </a:rPr>
              <a:t> </a:t>
            </a:r>
            <a:r>
              <a:rPr lang="de-DE" sz="2000" b="1" spc="300" dirty="0" err="1">
                <a:solidFill>
                  <a:schemeClr val="tx1"/>
                </a:solidFill>
              </a:rPr>
              <a:t>test</a:t>
            </a:r>
            <a:r>
              <a:rPr lang="de-DE" sz="2000" b="1" spc="300" dirty="0">
                <a:solidFill>
                  <a:schemeClr val="tx1"/>
                </a:solidFill>
              </a:rPr>
              <a:t> at different </a:t>
            </a:r>
            <a:r>
              <a:rPr lang="de-DE" sz="2000" b="1" spc="300" dirty="0" err="1">
                <a:solidFill>
                  <a:schemeClr val="tx1"/>
                </a:solidFill>
              </a:rPr>
              <a:t>operating</a:t>
            </a:r>
            <a:r>
              <a:rPr lang="de-DE" sz="2000" b="1" spc="300" dirty="0">
                <a:solidFill>
                  <a:schemeClr val="tx1"/>
                </a:solidFill>
              </a:rPr>
              <a:t> </a:t>
            </a:r>
            <a:r>
              <a:rPr lang="de-DE" sz="2000" b="1" spc="300" dirty="0" err="1">
                <a:solidFill>
                  <a:schemeClr val="tx1"/>
                </a:solidFill>
              </a:rPr>
              <a:t>condition</a:t>
            </a:r>
            <a:r>
              <a:rPr lang="de-DE" sz="2000" b="1" spc="300" dirty="0">
                <a:solidFill>
                  <a:schemeClr val="tx1"/>
                </a:solidFill>
              </a:rPr>
              <a:t> </a:t>
            </a:r>
            <a:r>
              <a:rPr lang="de-DE" sz="2000" b="1" spc="300" dirty="0" err="1">
                <a:solidFill>
                  <a:schemeClr val="tx1"/>
                </a:solidFill>
              </a:rPr>
              <a:t>up</a:t>
            </a:r>
            <a:r>
              <a:rPr lang="de-DE" sz="2000" b="1" spc="300" dirty="0">
                <a:solidFill>
                  <a:schemeClr val="tx1"/>
                </a:solidFill>
              </a:rPr>
              <a:t> </a:t>
            </a:r>
            <a:r>
              <a:rPr lang="de-DE" sz="2000" b="1" spc="300" dirty="0" err="1">
                <a:solidFill>
                  <a:schemeClr val="tx1"/>
                </a:solidFill>
              </a:rPr>
              <a:t>to</a:t>
            </a:r>
            <a:r>
              <a:rPr lang="de-DE" sz="2000" b="1" spc="300" dirty="0">
                <a:solidFill>
                  <a:schemeClr val="tx1"/>
                </a:solidFill>
              </a:rPr>
              <a:t> </a:t>
            </a:r>
            <a:r>
              <a:rPr lang="de-DE" sz="2000" b="1" spc="300" dirty="0" err="1">
                <a:solidFill>
                  <a:schemeClr val="tx1"/>
                </a:solidFill>
              </a:rPr>
              <a:t>rated</a:t>
            </a:r>
            <a:r>
              <a:rPr lang="de-DE" sz="2000" b="1" spc="300" dirty="0">
                <a:solidFill>
                  <a:schemeClr val="tx1"/>
                </a:solidFill>
              </a:rPr>
              <a:t> </a:t>
            </a:r>
            <a:r>
              <a:rPr lang="de-DE" sz="2000" b="1" spc="300" dirty="0" err="1">
                <a:solidFill>
                  <a:schemeClr val="tx1"/>
                </a:solidFill>
              </a:rPr>
              <a:t>values</a:t>
            </a:r>
            <a:endParaRPr lang="de-DE" sz="2000" spc="300" baseline="-25000" dirty="0">
              <a:solidFill>
                <a:schemeClr val="tx1"/>
              </a:solidFill>
            </a:endParaRPr>
          </a:p>
        </p:txBody>
      </p:sp>
      <p:graphicFrame>
        <p:nvGraphicFramePr>
          <p:cNvPr id="8" name="Tabel 5">
            <a:extLst>
              <a:ext uri="{FF2B5EF4-FFF2-40B4-BE49-F238E27FC236}">
                <a16:creationId xmlns:a16="http://schemas.microsoft.com/office/drawing/2014/main" id="{F61D2250-98FC-F848-87B3-2037ED435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1999046"/>
              </p:ext>
            </p:extLst>
          </p:nvPr>
        </p:nvGraphicFramePr>
        <p:xfrm>
          <a:off x="587373" y="2927796"/>
          <a:ext cx="7145020" cy="276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440">
                  <a:extLst>
                    <a:ext uri="{9D8B030D-6E8A-4147-A177-3AD203B41FA5}">
                      <a16:colId xmlns:a16="http://schemas.microsoft.com/office/drawing/2014/main" val="4134023861"/>
                    </a:ext>
                  </a:extLst>
                </a:gridCol>
                <a:gridCol w="1503680">
                  <a:extLst>
                    <a:ext uri="{9D8B030D-6E8A-4147-A177-3AD203B41FA5}">
                      <a16:colId xmlns:a16="http://schemas.microsoft.com/office/drawing/2014/main" val="1693208999"/>
                    </a:ext>
                  </a:extLst>
                </a:gridCol>
                <a:gridCol w="2255520">
                  <a:extLst>
                    <a:ext uri="{9D8B030D-6E8A-4147-A177-3AD203B41FA5}">
                      <a16:colId xmlns:a16="http://schemas.microsoft.com/office/drawing/2014/main" val="3520461613"/>
                    </a:ext>
                  </a:extLst>
                </a:gridCol>
                <a:gridCol w="2024380">
                  <a:extLst>
                    <a:ext uri="{9D8B030D-6E8A-4147-A177-3AD203B41FA5}">
                      <a16:colId xmlns:a16="http://schemas.microsoft.com/office/drawing/2014/main" val="26191369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DC link </a:t>
                      </a:r>
                      <a:r>
                        <a:rPr lang="da-DK" dirty="0" err="1"/>
                        <a:t>voltage</a:t>
                      </a:r>
                      <a:r>
                        <a:rPr lang="da-DK" dirty="0"/>
                        <a:t> </a:t>
                      </a:r>
                      <a:br>
                        <a:rPr lang="da-DK" dirty="0"/>
                      </a:br>
                      <a:r>
                        <a:rPr lang="da-DK" dirty="0"/>
                        <a:t>(V)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Average </a:t>
                      </a:r>
                      <a:r>
                        <a:rPr lang="da-DK" dirty="0" err="1"/>
                        <a:t>drain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current</a:t>
                      </a:r>
                      <a:r>
                        <a:rPr lang="da-DK" dirty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Temp. (</a:t>
                      </a:r>
                      <a:r>
                        <a:rPr lang="da-DK" dirty="0" err="1"/>
                        <a:t>Thermocouple</a:t>
                      </a:r>
                      <a:r>
                        <a:rPr lang="da-DK" dirty="0"/>
                        <a:t>)</a:t>
                      </a:r>
                    </a:p>
                    <a:p>
                      <a:pPr algn="ctr"/>
                      <a:r>
                        <a:rPr lang="da-DK" dirty="0"/>
                        <a:t>(</a:t>
                      </a:r>
                      <a:r>
                        <a:rPr lang="ja-JP" altLang="en-US"/>
                        <a:t>℃</a:t>
                      </a:r>
                      <a:r>
                        <a:rPr lang="da-DK" dirty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Temp. (Simulation)</a:t>
                      </a:r>
                    </a:p>
                    <a:p>
                      <a:pPr algn="ctr"/>
                      <a:r>
                        <a:rPr lang="da-DK" dirty="0"/>
                        <a:t>(</a:t>
                      </a:r>
                      <a:r>
                        <a:rPr lang="ja-JP" altLang="en-US"/>
                        <a:t>℃</a:t>
                      </a:r>
                      <a:r>
                        <a:rPr lang="da-DK" dirty="0"/>
                        <a:t>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4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12.5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24.8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26.8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246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30.3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280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152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dirty="0"/>
                        <a:t>36.7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2825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374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43.8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1122972"/>
                  </a:ext>
                </a:extLst>
              </a:tr>
            </a:tbl>
          </a:graphicData>
        </a:graphic>
      </p:graphicFrame>
      <p:pic>
        <p:nvPicPr>
          <p:cNvPr id="13" name="Picture 1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F568B8FD-924F-7B42-9661-A32436818B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87"/>
          <a:stretch/>
        </p:blipFill>
        <p:spPr>
          <a:xfrm>
            <a:off x="7873999" y="2918460"/>
            <a:ext cx="4037355" cy="2832100"/>
          </a:xfrm>
          <a:prstGeom prst="rect">
            <a:avLst/>
          </a:prstGeom>
        </p:spPr>
      </p:pic>
      <p:sp>
        <p:nvSpPr>
          <p:cNvPr id="11" name="Pladsholder til slidenummer 1">
            <a:extLst>
              <a:ext uri="{FF2B5EF4-FFF2-40B4-BE49-F238E27FC236}">
                <a16:creationId xmlns:a16="http://schemas.microsoft.com/office/drawing/2014/main" id="{821B0ED4-EC9C-5B48-9066-E2E86A98656B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811214" cy="222933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Faheem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401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3" y="379787"/>
            <a:ext cx="6145023" cy="1621619"/>
          </a:xfrm>
        </p:spPr>
        <p:txBody>
          <a:bodyPr rtlCol="0"/>
          <a:lstStyle/>
          <a:p>
            <a:pPr rtl="0"/>
            <a:r>
              <a:rPr lang="en-US" dirty="0"/>
              <a:t>Simulation result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0" name="Pladsholder til slidenummer 1">
            <a:extLst>
              <a:ext uri="{FF2B5EF4-FFF2-40B4-BE49-F238E27FC236}">
                <a16:creationId xmlns:a16="http://schemas.microsoft.com/office/drawing/2014/main" id="{48CF1FBB-FB7A-48CA-A7A8-D9D2B515141F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9E11992D-C297-4BC4-88B0-F4401B08617E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5" name="Picture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0F9296FA-6BAA-4445-A5D9-91AD86195F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196" y="1067040"/>
            <a:ext cx="6833883" cy="5790959"/>
          </a:xfrm>
          <a:prstGeom prst="rect">
            <a:avLst/>
          </a:prstGeom>
        </p:spPr>
      </p:pic>
      <p:sp>
        <p:nvSpPr>
          <p:cNvPr id="14" name="Textfeld 5">
            <a:extLst>
              <a:ext uri="{FF2B5EF4-FFF2-40B4-BE49-F238E27FC236}">
                <a16:creationId xmlns:a16="http://schemas.microsoft.com/office/drawing/2014/main" id="{953CF7A9-708C-274D-9FB8-871980C62688}"/>
              </a:ext>
            </a:extLst>
          </p:cNvPr>
          <p:cNvSpPr txBox="1"/>
          <p:nvPr/>
        </p:nvSpPr>
        <p:spPr>
          <a:xfrm>
            <a:off x="587373" y="3429000"/>
            <a:ext cx="4030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300" dirty="0"/>
              <a:t>Torque Control</a:t>
            </a:r>
          </a:p>
        </p:txBody>
      </p:sp>
    </p:spTree>
    <p:extLst>
      <p:ext uri="{BB962C8B-B14F-4D97-AF65-F5344CB8AC3E}">
        <p14:creationId xmlns:p14="http://schemas.microsoft.com/office/powerpoint/2010/main" val="4255427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3" y="379787"/>
            <a:ext cx="6145023" cy="1621619"/>
          </a:xfrm>
        </p:spPr>
        <p:txBody>
          <a:bodyPr rtlCol="0"/>
          <a:lstStyle/>
          <a:p>
            <a:pPr rtl="0"/>
            <a:r>
              <a:rPr lang="en-US" dirty="0"/>
              <a:t>Simulation result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0" name="Pladsholder til slidenummer 1">
            <a:extLst>
              <a:ext uri="{FF2B5EF4-FFF2-40B4-BE49-F238E27FC236}">
                <a16:creationId xmlns:a16="http://schemas.microsoft.com/office/drawing/2014/main" id="{48CF1FBB-FB7A-48CA-A7A8-D9D2B515141F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9E11992D-C297-4BC4-88B0-F4401B08617E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7" name="Picture 6" descr="A close up of a map&#13;&#10;&#13;&#10;Description automatically generated">
            <a:extLst>
              <a:ext uri="{FF2B5EF4-FFF2-40B4-BE49-F238E27FC236}">
                <a16:creationId xmlns:a16="http://schemas.microsoft.com/office/drawing/2014/main" id="{E00D9DC0-D087-6F44-862E-342DDBAFE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068" y="1066800"/>
            <a:ext cx="7040571" cy="5791200"/>
          </a:xfrm>
          <a:prstGeom prst="rect">
            <a:avLst/>
          </a:prstGeom>
        </p:spPr>
      </p:pic>
      <p:sp>
        <p:nvSpPr>
          <p:cNvPr id="11" name="Textfeld 5">
            <a:extLst>
              <a:ext uri="{FF2B5EF4-FFF2-40B4-BE49-F238E27FC236}">
                <a16:creationId xmlns:a16="http://schemas.microsoft.com/office/drawing/2014/main" id="{A1B60DEB-8F17-C54B-8FE7-7FA22EF78460}"/>
              </a:ext>
            </a:extLst>
          </p:cNvPr>
          <p:cNvSpPr txBox="1"/>
          <p:nvPr/>
        </p:nvSpPr>
        <p:spPr>
          <a:xfrm>
            <a:off x="587373" y="3429000"/>
            <a:ext cx="4030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300" dirty="0"/>
              <a:t>Speed Control</a:t>
            </a:r>
          </a:p>
        </p:txBody>
      </p:sp>
    </p:spTree>
    <p:extLst>
      <p:ext uri="{BB962C8B-B14F-4D97-AF65-F5344CB8AC3E}">
        <p14:creationId xmlns:p14="http://schemas.microsoft.com/office/powerpoint/2010/main" val="379685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291121"/>
            <a:ext cx="11360786" cy="1281648"/>
          </a:xfrm>
        </p:spPr>
        <p:txBody>
          <a:bodyPr/>
          <a:lstStyle/>
          <a:p>
            <a:r>
              <a:rPr lang="en-US" dirty="0"/>
              <a:t>Regenerative braking</a:t>
            </a:r>
          </a:p>
        </p:txBody>
      </p:sp>
      <p:sp>
        <p:nvSpPr>
          <p:cNvPr id="11" name="Pladsholder til slidenummer 1">
            <a:extLst>
              <a:ext uri="{FF2B5EF4-FFF2-40B4-BE49-F238E27FC236}">
                <a16:creationId xmlns:a16="http://schemas.microsoft.com/office/drawing/2014/main" id="{3766E1D2-30EF-4BF2-8F6D-529ED916EFCD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6" name="Pladsholder til slidenummer 1">
            <a:extLst>
              <a:ext uri="{FF2B5EF4-FFF2-40B4-BE49-F238E27FC236}">
                <a16:creationId xmlns:a16="http://schemas.microsoft.com/office/drawing/2014/main" id="{40CB867D-AAF9-4C94-88E9-9B4A213B0EF0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5" name="Picture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EB31674A-CE14-B945-8FA6-28BC292C9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4" y="1774303"/>
            <a:ext cx="5221991" cy="432795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04705E-F2E2-FE4D-A3B3-670A94B95344}"/>
                  </a:ext>
                </a:extLst>
              </p:cNvPr>
              <p:cNvSpPr txBox="1"/>
              <p:nvPr/>
            </p:nvSpPr>
            <p:spPr>
              <a:xfrm>
                <a:off x="7658213" y="3757104"/>
                <a:ext cx="2184124" cy="4996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𝑠𝑙𝑖𝑝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𝑠𝑦𝑛𝑐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𝑟𝑜𝑡𝑜𝑟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𝑠𝑦𝑛𝑐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04705E-F2E2-FE4D-A3B3-670A94B95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8213" y="3757104"/>
                <a:ext cx="2184124" cy="499689"/>
              </a:xfrm>
              <a:prstGeom prst="rect">
                <a:avLst/>
              </a:prstGeom>
              <a:blipFill>
                <a:blip r:embed="rId4"/>
                <a:stretch>
                  <a:fillRect l="-5202" t="-15000" b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feld 10">
                <a:extLst>
                  <a:ext uri="{FF2B5EF4-FFF2-40B4-BE49-F238E27FC236}">
                    <a16:creationId xmlns:a16="http://schemas.microsoft.com/office/drawing/2014/main" id="{63C2987A-8CCE-3D4F-8915-44CBACAF14CC}"/>
                  </a:ext>
                </a:extLst>
              </p:cNvPr>
              <p:cNvSpPr txBox="1"/>
              <p:nvPr/>
            </p:nvSpPr>
            <p:spPr>
              <a:xfrm flipH="1">
                <a:off x="6012037" y="4523179"/>
                <a:ext cx="5613584" cy="12450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𝑟𝑜𝑡𝑜𝑟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𝑠𝑦𝑛𝑐</m:t>
                          </m:r>
                        </m:sub>
                      </m:sSub>
                    </m:oMath>
                  </m:oMathPara>
                </a14:m>
                <a:endParaRPr lang="de-DE" sz="2000" spc="300" baseline="-25000" dirty="0"/>
              </a:p>
              <a:p>
                <a:pPr algn="ctr"/>
                <a:endParaRPr lang="de-DE" sz="2000" spc="300" baseline="-25000" dirty="0"/>
              </a:p>
              <a:p>
                <a:pPr algn="ctr"/>
                <a:r>
                  <a:rPr lang="de-DE" sz="2000" spc="300" dirty="0"/>
                  <a:t>Negative </a:t>
                </a:r>
                <a:r>
                  <a:rPr lang="de-DE" sz="2000" spc="300" dirty="0" err="1"/>
                  <a:t>slip</a:t>
                </a:r>
                <a:endParaRPr lang="de-DE" sz="2000" spc="300" dirty="0"/>
              </a:p>
              <a:p>
                <a:pPr algn="ctr"/>
                <a:r>
                  <a:rPr lang="de-DE" sz="2000" spc="300" dirty="0"/>
                  <a:t>Negative </a:t>
                </a:r>
                <a:r>
                  <a:rPr lang="de-DE" sz="2000" spc="300" dirty="0" err="1"/>
                  <a:t>torque</a:t>
                </a:r>
                <a:endParaRPr lang="de-DE" sz="2000" spc="300" dirty="0"/>
              </a:p>
            </p:txBody>
          </p:sp>
        </mc:Choice>
        <mc:Fallback xmlns="">
          <p:sp>
            <p:nvSpPr>
              <p:cNvPr id="19" name="Textfeld 10">
                <a:extLst>
                  <a:ext uri="{FF2B5EF4-FFF2-40B4-BE49-F238E27FC236}">
                    <a16:creationId xmlns:a16="http://schemas.microsoft.com/office/drawing/2014/main" id="{63C2987A-8CCE-3D4F-8915-44CBACAF14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6012037" y="4523179"/>
                <a:ext cx="5613584" cy="1245021"/>
              </a:xfrm>
              <a:prstGeom prst="rect">
                <a:avLst/>
              </a:prstGeom>
              <a:blipFill>
                <a:blip r:embed="rId5"/>
                <a:stretch>
                  <a:fillRect b="-7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Pladsholder til slidenummer 1">
            <a:extLst>
              <a:ext uri="{FF2B5EF4-FFF2-40B4-BE49-F238E27FC236}">
                <a16:creationId xmlns:a16="http://schemas.microsoft.com/office/drawing/2014/main" id="{ABF6976B-4DC8-E84A-B9D7-79CFB7193075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811214" cy="222933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Faheem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3B44EB4-C418-554D-AD47-BC757DDE5C6C}"/>
              </a:ext>
            </a:extLst>
          </p:cNvPr>
          <p:cNvSpPr/>
          <p:nvPr/>
        </p:nvSpPr>
        <p:spPr>
          <a:xfrm>
            <a:off x="6095999" y="1922708"/>
            <a:ext cx="5530507" cy="1281648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000" b="1" spc="300" dirty="0" err="1">
                <a:solidFill>
                  <a:srgbClr val="201A52"/>
                </a:solidFill>
              </a:rPr>
              <a:t>When</a:t>
            </a:r>
            <a:r>
              <a:rPr lang="de-DE" sz="2000" b="1" spc="300" dirty="0">
                <a:solidFill>
                  <a:srgbClr val="201A52"/>
                </a:solidFill>
              </a:rPr>
              <a:t> </a:t>
            </a:r>
            <a:r>
              <a:rPr lang="de-DE" sz="2000" b="1" spc="300" dirty="0" err="1">
                <a:solidFill>
                  <a:srgbClr val="201A52"/>
                </a:solidFill>
              </a:rPr>
              <a:t>the</a:t>
            </a:r>
            <a:r>
              <a:rPr lang="de-DE" sz="2000" b="1" spc="300" dirty="0">
                <a:solidFill>
                  <a:srgbClr val="201A52"/>
                </a:solidFill>
              </a:rPr>
              <a:t> </a:t>
            </a:r>
            <a:r>
              <a:rPr lang="de-DE" sz="2000" b="1" spc="300" dirty="0" err="1">
                <a:solidFill>
                  <a:srgbClr val="201A52"/>
                </a:solidFill>
              </a:rPr>
              <a:t>rotor</a:t>
            </a:r>
            <a:r>
              <a:rPr lang="de-DE" sz="2000" b="1" spc="300" dirty="0">
                <a:solidFill>
                  <a:srgbClr val="201A52"/>
                </a:solidFill>
              </a:rPr>
              <a:t> </a:t>
            </a:r>
            <a:r>
              <a:rPr lang="de-DE" sz="2000" b="1" spc="300" dirty="0" err="1">
                <a:solidFill>
                  <a:srgbClr val="201A52"/>
                </a:solidFill>
              </a:rPr>
              <a:t>speed</a:t>
            </a:r>
            <a:r>
              <a:rPr lang="de-DE" sz="2000" b="1" spc="300" dirty="0">
                <a:solidFill>
                  <a:srgbClr val="201A52"/>
                </a:solidFill>
              </a:rPr>
              <a:t> </a:t>
            </a:r>
            <a:r>
              <a:rPr lang="de-DE" sz="2000" b="1" spc="300" dirty="0" err="1">
                <a:solidFill>
                  <a:srgbClr val="201A52"/>
                </a:solidFill>
              </a:rPr>
              <a:t>is</a:t>
            </a:r>
            <a:r>
              <a:rPr lang="de-DE" sz="2000" b="1" spc="300" dirty="0">
                <a:solidFill>
                  <a:srgbClr val="201A52"/>
                </a:solidFill>
              </a:rPr>
              <a:t> </a:t>
            </a:r>
            <a:r>
              <a:rPr lang="de-DE" sz="2000" b="1" spc="300" dirty="0" err="1">
                <a:solidFill>
                  <a:srgbClr val="201A52"/>
                </a:solidFill>
              </a:rPr>
              <a:t>higher</a:t>
            </a:r>
            <a:r>
              <a:rPr lang="de-DE" sz="2000" b="1" spc="300" dirty="0">
                <a:solidFill>
                  <a:srgbClr val="201A52"/>
                </a:solidFill>
              </a:rPr>
              <a:t> </a:t>
            </a:r>
            <a:r>
              <a:rPr lang="de-DE" sz="2000" b="1" spc="300" dirty="0" err="1">
                <a:solidFill>
                  <a:srgbClr val="201A52"/>
                </a:solidFill>
              </a:rPr>
              <a:t>than</a:t>
            </a:r>
            <a:r>
              <a:rPr lang="de-DE" sz="2000" b="1" spc="300" dirty="0">
                <a:solidFill>
                  <a:srgbClr val="201A52"/>
                </a:solidFill>
              </a:rPr>
              <a:t> </a:t>
            </a:r>
            <a:r>
              <a:rPr lang="de-DE" sz="2000" b="1" spc="300" dirty="0" err="1">
                <a:solidFill>
                  <a:srgbClr val="201A52"/>
                </a:solidFill>
              </a:rPr>
              <a:t>synchronous</a:t>
            </a:r>
            <a:r>
              <a:rPr lang="de-DE" sz="2000" b="1" spc="300" dirty="0">
                <a:solidFill>
                  <a:srgbClr val="201A52"/>
                </a:solidFill>
              </a:rPr>
              <a:t> </a:t>
            </a:r>
            <a:r>
              <a:rPr lang="de-DE" sz="2000" b="1" spc="300" dirty="0" err="1">
                <a:solidFill>
                  <a:srgbClr val="201A52"/>
                </a:solidFill>
              </a:rPr>
              <a:t>speed</a:t>
            </a:r>
            <a:r>
              <a:rPr lang="de-DE" sz="2000" b="1" spc="300" dirty="0">
                <a:solidFill>
                  <a:srgbClr val="201A52"/>
                </a:solidFill>
              </a:rPr>
              <a:t> (i.e., negative </a:t>
            </a:r>
            <a:r>
              <a:rPr lang="de-DE" sz="2000" b="1" spc="300" dirty="0" err="1">
                <a:solidFill>
                  <a:srgbClr val="201A52"/>
                </a:solidFill>
              </a:rPr>
              <a:t>slip</a:t>
            </a:r>
            <a:r>
              <a:rPr lang="de-DE" sz="2000" b="1" spc="300" dirty="0">
                <a:solidFill>
                  <a:srgbClr val="201A52"/>
                </a:solidFill>
              </a:rPr>
              <a:t>), </a:t>
            </a:r>
            <a:r>
              <a:rPr lang="de-DE" sz="2000" b="1" spc="300" dirty="0" err="1">
                <a:solidFill>
                  <a:srgbClr val="201A52"/>
                </a:solidFill>
              </a:rPr>
              <a:t>the</a:t>
            </a:r>
            <a:r>
              <a:rPr lang="de-DE" sz="2000" b="1" spc="300" dirty="0">
                <a:solidFill>
                  <a:srgbClr val="201A52"/>
                </a:solidFill>
              </a:rPr>
              <a:t> </a:t>
            </a:r>
            <a:r>
              <a:rPr lang="de-DE" sz="2000" b="1" spc="300" dirty="0" err="1">
                <a:solidFill>
                  <a:srgbClr val="201A52"/>
                </a:solidFill>
              </a:rPr>
              <a:t>machine</a:t>
            </a:r>
            <a:r>
              <a:rPr lang="de-DE" sz="2000" b="1" spc="300" dirty="0">
                <a:solidFill>
                  <a:srgbClr val="201A52"/>
                </a:solidFill>
              </a:rPr>
              <a:t> </a:t>
            </a:r>
            <a:r>
              <a:rPr lang="de-DE" sz="2000" b="1" spc="300" dirty="0" err="1">
                <a:solidFill>
                  <a:srgbClr val="201A52"/>
                </a:solidFill>
              </a:rPr>
              <a:t>runs</a:t>
            </a:r>
            <a:r>
              <a:rPr lang="de-DE" sz="2000" b="1" spc="300" dirty="0">
                <a:solidFill>
                  <a:srgbClr val="201A52"/>
                </a:solidFill>
              </a:rPr>
              <a:t> in </a:t>
            </a:r>
            <a:r>
              <a:rPr lang="de-DE" sz="2000" b="1" spc="300" dirty="0" err="1">
                <a:solidFill>
                  <a:srgbClr val="201A52"/>
                </a:solidFill>
              </a:rPr>
              <a:t>generation</a:t>
            </a:r>
            <a:r>
              <a:rPr lang="de-DE" sz="2000" b="1" spc="300" dirty="0">
                <a:solidFill>
                  <a:srgbClr val="201A52"/>
                </a:solidFill>
              </a:rPr>
              <a:t> </a:t>
            </a:r>
            <a:r>
              <a:rPr lang="de-DE" sz="2000" b="1" spc="300" dirty="0" err="1">
                <a:solidFill>
                  <a:srgbClr val="201A52"/>
                </a:solidFill>
              </a:rPr>
              <a:t>mode</a:t>
            </a:r>
            <a:endParaRPr lang="de-DE" sz="2000" spc="300" baseline="-25000" dirty="0">
              <a:solidFill>
                <a:srgbClr val="201A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322175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298</TotalTime>
  <Words>241</Words>
  <Application>Microsoft Macintosh PowerPoint</Application>
  <PresentationFormat>Widescreen</PresentationFormat>
  <Paragraphs>119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Cambria Math</vt:lpstr>
      <vt:lpstr>Wingdings</vt:lpstr>
      <vt:lpstr>AAU PowerPoint</vt:lpstr>
      <vt:lpstr>DC-DC Converter for PV Module Integration</vt:lpstr>
      <vt:lpstr>CONTENT</vt:lpstr>
      <vt:lpstr>Hardware</vt:lpstr>
      <vt:lpstr>Interface Board</vt:lpstr>
      <vt:lpstr>Inverter</vt:lpstr>
      <vt:lpstr>Inverter thermal test</vt:lpstr>
      <vt:lpstr>Simulation result</vt:lpstr>
      <vt:lpstr>Simulation result</vt:lpstr>
      <vt:lpstr>Regenerative braking</vt:lpstr>
      <vt:lpstr>Regenerative braking  simulation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Faheem Ahmad</cp:lastModifiedBy>
  <cp:revision>542</cp:revision>
  <cp:lastPrinted>2019-01-10T14:45:54Z</cp:lastPrinted>
  <dcterms:created xsi:type="dcterms:W3CDTF">2016-11-10T06:07:03Z</dcterms:created>
  <dcterms:modified xsi:type="dcterms:W3CDTF">2019-06-17T14:45:37Z</dcterms:modified>
</cp:coreProperties>
</file>